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306" r:id="rId6"/>
    <p:sldId id="304" r:id="rId7"/>
    <p:sldId id="309" r:id="rId8"/>
    <p:sldId id="294" r:id="rId9"/>
    <p:sldId id="310" r:id="rId10"/>
    <p:sldId id="312" r:id="rId11"/>
    <p:sldId id="311" r:id="rId12"/>
    <p:sldId id="315" r:id="rId13"/>
    <p:sldId id="316" r:id="rId14"/>
    <p:sldId id="317" r:id="rId15"/>
    <p:sldId id="318" r:id="rId16"/>
    <p:sldId id="314" r:id="rId17"/>
    <p:sldId id="299" r:id="rId18"/>
    <p:sldId id="298" r:id="rId19"/>
    <p:sldId id="300" r:id="rId20"/>
    <p:sldId id="305" r:id="rId21"/>
    <p:sldId id="302" r:id="rId22"/>
    <p:sldId id="313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656B"/>
    <a:srgbClr val="207479"/>
    <a:srgbClr val="1E5082"/>
    <a:srgbClr val="F3E068"/>
    <a:srgbClr val="E98B0D"/>
    <a:srgbClr val="0037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9" autoAdjust="0"/>
  </p:normalViewPr>
  <p:slideViewPr>
    <p:cSldViewPr snapToGrid="0">
      <p:cViewPr varScale="1">
        <p:scale>
          <a:sx n="64" d="100"/>
          <a:sy n="64" d="100"/>
        </p:scale>
        <p:origin x="-14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8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99-44BB-BBDE-CA52038A8211}"/>
              </c:ext>
            </c:extLst>
          </c:dPt>
          <c:dPt>
            <c:idx val="1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99-44BB-BBDE-CA52038A8211}"/>
              </c:ext>
            </c:extLst>
          </c:dPt>
          <c:dPt>
            <c:idx val="2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99-44BB-BBDE-CA52038A8211}"/>
              </c:ext>
            </c:extLst>
          </c:dPt>
          <c:dPt>
            <c:idx val="3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99-44BB-BBDE-CA52038A8211}"/>
              </c:ext>
            </c:extLst>
          </c:dPt>
          <c:dLbls>
            <c:dLbl>
              <c:idx val="0"/>
              <c:layout>
                <c:manualLayout>
                  <c:x val="9.082650835296361E-3"/>
                  <c:y val="1.8957345971564038E-2"/>
                </c:manualLayout>
              </c:layout>
              <c:tx>
                <c:rich>
                  <a:bodyPr/>
                  <a:lstStyle/>
                  <a:p>
                    <a:fld id="{3A4C026B-2446-4F93-B70A-BB56C0794364}" type="CATEGORYNAME">
                      <a:rPr lang="en-US" smtClean="0"/>
                      <a:pPr/>
                      <a:t>[NOME CATEGORIA]</a:t>
                    </a:fld>
                    <a:endParaRPr lang="it-IT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99-44BB-BBDE-CA52038A8211}"/>
                </c:ext>
              </c:extLst>
            </c:dLbl>
            <c:dLbl>
              <c:idx val="1"/>
              <c:layout>
                <c:manualLayout>
                  <c:x val="-8.3560387684726511E-2"/>
                  <c:y val="-0.4739336492890997"/>
                </c:manualLayout>
              </c:layout>
              <c:tx>
                <c:rich>
                  <a:bodyPr/>
                  <a:lstStyle/>
                  <a:p>
                    <a:fld id="{E29D03BB-884B-44FD-8756-A02E1558BB21}" type="CATEGORYNAME">
                      <a:rPr lang="en-US" smtClean="0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99-44BB-BBDE-CA52038A8211}"/>
                </c:ext>
              </c:extLst>
            </c:dLbl>
            <c:dLbl>
              <c:idx val="2"/>
              <c:layout>
                <c:manualLayout>
                  <c:x val="3.1789206406601551E-2"/>
                  <c:y val="5.21325770297670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REDO-Surgery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(Redo BPG, SAJI)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63396588155851"/>
                      <c:h val="0.128467614533965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199-44BB-BBDE-CA52038A821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99-44BB-BBDE-CA52038A8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Sleeve Gastrectomy</c:v>
                </c:pt>
                <c:pt idx="1">
                  <c:v>Bypass Gastrico (bpg)</c:v>
                </c:pt>
                <c:pt idx="2">
                  <c:v>Redo-bpg</c:v>
                </c:pt>
                <c:pt idx="3">
                  <c:v>Rimozione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0.41600000000000009</c:v>
                </c:pt>
                <c:pt idx="1">
                  <c:v>0.46710000000000002</c:v>
                </c:pt>
                <c:pt idx="2">
                  <c:v>0.10199999999999998</c:v>
                </c:pt>
                <c:pt idx="3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1E-4B38-BA01-345000A91729}"/>
            </c:ext>
          </c:extLst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0.31657</cdr:x>
      <cdr:y>0.53484</cdr:y>
    </cdr:from>
    <cdr:to>
      <cdr:x>0.44322</cdr:x>
      <cdr:y>0.64969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="" xmlns:a16="http://schemas.microsoft.com/office/drawing/2014/main" id="{46887948-FDE3-4607-3E74-F72A82E27EA0}"/>
            </a:ext>
          </a:extLst>
        </cdr:cNvPr>
        <cdr:cNvSpPr txBox="1"/>
      </cdr:nvSpPr>
      <cdr:spPr>
        <a:xfrm xmlns:a="http://schemas.openxmlformats.org/drawingml/2006/main">
          <a:off x="2213256" y="2149813"/>
          <a:ext cx="88546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0.55746</cdr:x>
      <cdr:y>0.42682</cdr:y>
    </cdr:from>
    <cdr:to>
      <cdr:x>0.66672</cdr:x>
      <cdr:y>0.54167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="" xmlns:a16="http://schemas.microsoft.com/office/drawing/2014/main" id="{AE2100F8-5CFC-7058-5DF9-A7B024AED16D}"/>
            </a:ext>
          </a:extLst>
        </cdr:cNvPr>
        <cdr:cNvSpPr txBox="1"/>
      </cdr:nvSpPr>
      <cdr:spPr>
        <a:xfrm xmlns:a="http://schemas.openxmlformats.org/drawingml/2006/main">
          <a:off x="3897371" y="1715618"/>
          <a:ext cx="76393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0.34223</cdr:x>
      <cdr:y>0.52924</cdr:y>
    </cdr:from>
    <cdr:to>
      <cdr:x>0.45622</cdr:x>
      <cdr:y>0.64409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="" xmlns:a16="http://schemas.microsoft.com/office/drawing/2014/main" id="{10F50A6D-646C-FF35-C874-E04CDAE56068}"/>
            </a:ext>
          </a:extLst>
        </cdr:cNvPr>
        <cdr:cNvSpPr txBox="1"/>
      </cdr:nvSpPr>
      <cdr:spPr>
        <a:xfrm xmlns:a="http://schemas.openxmlformats.org/drawingml/2006/main">
          <a:off x="2392663" y="2127304"/>
          <a:ext cx="79690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/>
            <a:t>86</a:t>
          </a:r>
        </a:p>
      </cdr:txBody>
    </cdr:sp>
  </cdr:relSizeAnchor>
  <cdr:relSizeAnchor xmlns:cdr="http://schemas.openxmlformats.org/drawingml/2006/chartDrawing">
    <cdr:from>
      <cdr:x>0.57732</cdr:x>
      <cdr:y>0.42682</cdr:y>
    </cdr:from>
    <cdr:to>
      <cdr:x>0.64954</cdr:x>
      <cdr:y>0.54851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="" xmlns:a16="http://schemas.microsoft.com/office/drawing/2014/main" id="{B452A8CB-69D7-5F8D-A4B9-8908A9E3DD0A}"/>
            </a:ext>
          </a:extLst>
        </cdr:cNvPr>
        <cdr:cNvSpPr txBox="1"/>
      </cdr:nvSpPr>
      <cdr:spPr>
        <a:xfrm xmlns:a="http://schemas.openxmlformats.org/drawingml/2006/main">
          <a:off x="4036268" y="1715618"/>
          <a:ext cx="504922" cy="489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/>
            <a:t>87</a:t>
          </a:r>
        </a:p>
      </cdr:txBody>
    </cdr:sp>
  </cdr:relSizeAnchor>
  <cdr:relSizeAnchor xmlns:cdr="http://schemas.openxmlformats.org/drawingml/2006/chartDrawing">
    <cdr:from>
      <cdr:x>0.37387</cdr:x>
      <cdr:y>0.1667</cdr:y>
    </cdr:from>
    <cdr:to>
      <cdr:x>0.45805</cdr:x>
      <cdr:y>0.26792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="" xmlns:a16="http://schemas.microsoft.com/office/drawing/2014/main" id="{33B574E1-BF9B-7D23-CECE-7D6E91D70DF3}"/>
            </a:ext>
          </a:extLst>
        </cdr:cNvPr>
        <cdr:cNvSpPr txBox="1"/>
      </cdr:nvSpPr>
      <cdr:spPr>
        <a:xfrm xmlns:a="http://schemas.openxmlformats.org/drawingml/2006/main">
          <a:off x="2613834" y="670055"/>
          <a:ext cx="588562" cy="406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/>
            <a:t>30</a:t>
          </a:r>
          <a:endParaRPr lang="it-IT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15/05/2024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="" xmlns:a16="http://schemas.microsoft.com/office/drawing/2014/main" id="{37299595-4D27-AD16-B240-58E7AA86B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46FE8218-A512-674B-9EAA-297874A8C0D1}" type="slidenum">
              <a:rPr lang="it-IT" altLang="it-IT" b="0">
                <a:latin typeface="Arial" panose="020B0604020202020204" pitchFamily="34" charset="0"/>
              </a:rPr>
              <a:pPr/>
              <a:t>6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3FD4CA98-C9F4-67FC-B03B-F7724B585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B3925777-CD39-F63D-0F43-2ED88FC01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 è pensato di farci conoscere anche attraverso la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7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piccola percentuale di interventi invece sono stati effettuati allo scopo di risolvere le complicanze di interventi chirurgici effettuati in altre strutture ospedaliere.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3DEB-68F8-D943-B6EB-19E58D7C3B0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272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Il nostro team si prende cura a 360° di tutte le esigenze del paziente obeso, assicurando una…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D1141-5989-4B08-990F-D808D8482FA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7711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E231DCA-2CFA-612E-D5D0-7AB088BE1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0845F6C-4AF9-A943-622D-9A861A176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A8D53F2-B601-3716-C62A-BDFF28E1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3C3-7353-9245-9E0D-980ABD661F00}" type="datetime1">
              <a:rPr lang="it-IT" smtClean="0"/>
              <a:pPr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D73187-43D6-623F-D77E-F0337C52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1A51FD0-F252-9622-CE92-74D745C5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28A2-5A37-1644-9A8A-73359E6117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086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.who.int/en/health-topics/noncommunicable-diseases/obesity/publications/2022/who-european-regional-obesity-report-202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583" y="2236210"/>
            <a:ext cx="6216242" cy="2097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0" i="1" dirty="0"/>
              <a:t>CASE MANAGEMENT E PRESA IN CARICO: </a:t>
            </a:r>
            <a:br>
              <a:rPr lang="it-IT" sz="3200" b="0" i="1" dirty="0"/>
            </a:br>
            <a:r>
              <a:rPr lang="it-IT" sz="3200" b="0" i="1" dirty="0"/>
              <a:t/>
            </a:r>
            <a:br>
              <a:rPr lang="it-IT" sz="3200" b="0" i="1" dirty="0"/>
            </a:br>
            <a:r>
              <a:rPr lang="it-IT" sz="3100" b="0" i="1" dirty="0"/>
              <a:t>ESPERIENZA DELL’IRCCS SAVERIO DE BELLIS</a:t>
            </a:r>
            <a:endParaRPr lang="it-IT" sz="3200" b="0" i="1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63" y="3429000"/>
            <a:ext cx="6702804" cy="2359152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FFC000"/>
                </a:solidFill>
              </a:rPr>
              <a:t> </a:t>
            </a:r>
            <a:r>
              <a:rPr lang="it-IT" sz="2000" b="1" i="1" cap="none" dirty="0">
                <a:solidFill>
                  <a:srgbClr val="FFC000"/>
                </a:solidFill>
              </a:rPr>
              <a:t>Alessia De </a:t>
            </a:r>
            <a:r>
              <a:rPr lang="it-IT" sz="2000" b="1" i="1" cap="none" dirty="0" smtClean="0">
                <a:solidFill>
                  <a:srgbClr val="FFC000"/>
                </a:solidFill>
              </a:rPr>
              <a:t>Nicolò </a:t>
            </a:r>
          </a:p>
          <a:p>
            <a:r>
              <a:rPr lang="it-IT" sz="2000" b="1" i="1" cap="none" dirty="0" smtClean="0">
                <a:solidFill>
                  <a:srgbClr val="FFC000"/>
                </a:solidFill>
              </a:rPr>
              <a:t>Nurse </a:t>
            </a:r>
            <a:r>
              <a:rPr lang="it-IT" sz="2000" b="1" i="1" cap="none" dirty="0" err="1" smtClean="0">
                <a:solidFill>
                  <a:srgbClr val="FFC000"/>
                </a:solidFill>
              </a:rPr>
              <a:t>C</a:t>
            </a:r>
            <a:r>
              <a:rPr lang="it-IT" sz="2000" b="1" i="1" cap="none" dirty="0" err="1" smtClean="0">
                <a:solidFill>
                  <a:srgbClr val="FFC000"/>
                </a:solidFill>
              </a:rPr>
              <a:t>oordinator</a:t>
            </a:r>
            <a:r>
              <a:rPr lang="it-IT" sz="2000" b="1" i="1" cap="none" dirty="0" smtClean="0">
                <a:solidFill>
                  <a:srgbClr val="FFC000"/>
                </a:solidFill>
              </a:rPr>
              <a:t> – Case  Manager</a:t>
            </a:r>
            <a:r>
              <a:rPr lang="it-IT" sz="1800" i="1" cap="none" dirty="0" smtClean="0">
                <a:solidFill>
                  <a:srgbClr val="FFC000"/>
                </a:solidFill>
              </a:rPr>
              <a:t>  </a:t>
            </a:r>
            <a:endParaRPr lang="it-IT" sz="1800" i="1" cap="none" dirty="0">
              <a:solidFill>
                <a:srgbClr val="FFC000"/>
              </a:solidFill>
            </a:endParaRPr>
          </a:p>
          <a:p>
            <a:endParaRPr lang="it-IT" sz="1800" i="1" cap="none" dirty="0">
              <a:solidFill>
                <a:srgbClr val="FFC000"/>
              </a:solidFill>
            </a:endParaRPr>
          </a:p>
          <a:p>
            <a:r>
              <a:rPr lang="it-IT" sz="12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u.o.c.</a:t>
            </a:r>
            <a:r>
              <a:rPr lang="it-IT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chirurgia bariatrica</a:t>
            </a:r>
          </a:p>
          <a:p>
            <a:r>
              <a:rPr lang="it-IT" sz="1200" i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Institute Of </a:t>
            </a:r>
            <a:r>
              <a:rPr lang="it-IT" sz="1200" i="1" cap="none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Gastroenterology</a:t>
            </a:r>
            <a:r>
              <a:rPr lang="it-IT" sz="1200" i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Irccs « SAVERIO DE BELLIS» 70013 CASTELLANA GROTTE (BA), ITALY</a:t>
            </a:r>
          </a:p>
          <a:p>
            <a:endParaRPr lang="it-IT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WhatsApp Image 2024-05-15 at 07.49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064" y="118772"/>
            <a:ext cx="9075407" cy="656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WhatsApp Image 2024-05-15 at 08.13.17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6896" y="2524837"/>
            <a:ext cx="3935104" cy="4012442"/>
          </a:xfrm>
          <a:prstGeom prst="rect">
            <a:avLst/>
          </a:prstGeom>
        </p:spPr>
      </p:pic>
      <p:pic>
        <p:nvPicPr>
          <p:cNvPr id="6" name="Immagine 5" descr="WhatsApp Image 2024-05-15 at 08.13.1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93073"/>
            <a:ext cx="4070243" cy="3903260"/>
          </a:xfrm>
          <a:prstGeom prst="rect">
            <a:avLst/>
          </a:prstGeom>
        </p:spPr>
      </p:pic>
      <p:pic>
        <p:nvPicPr>
          <p:cNvPr id="8" name="Immagine 7" descr="WhatsApp Image 2024-05-15 at 08.13.17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3297" y="2565780"/>
            <a:ext cx="3988525" cy="395102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42197" y="532263"/>
            <a:ext cx="12162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6000" b="1" dirty="0" smtClean="0"/>
              <a:t>LA NOSTRA CAMPAGNA SOCIAL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hatsApp Image 2024-05-15 at 08.13.17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254" y="218774"/>
            <a:ext cx="6660105" cy="6466564"/>
          </a:xfrm>
          <a:prstGeom prst="rect">
            <a:avLst/>
          </a:prstGeom>
        </p:spPr>
      </p:pic>
      <p:pic>
        <p:nvPicPr>
          <p:cNvPr id="6" name="Immagine 5" descr="WhatsApp Image 2024-05-15 at 09.04.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0292" y="1235033"/>
            <a:ext cx="3637378" cy="4613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="" xmlns:a16="http://schemas.microsoft.com/office/drawing/2014/main" id="{50EA8687-432E-65F1-ABFE-F88D61233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4989" y="2997735"/>
            <a:ext cx="6648614" cy="3667697"/>
          </a:xfr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2697B56-51E1-D42A-5DB2-F406A072F6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6548" y="149700"/>
            <a:ext cx="7227787" cy="2848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5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A5A4DEA-06C3-912E-21E2-23E28E61EA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2543" y="275087"/>
            <a:ext cx="6139566" cy="11843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C05178C-2803-19EE-0640-2F9C71C68E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72" y="275087"/>
            <a:ext cx="1877731" cy="1042506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="" xmlns:a16="http://schemas.microsoft.com/office/drawing/2014/main" id="{1BB31D97-7BF2-7895-58B7-FA9B0112921A}"/>
              </a:ext>
            </a:extLst>
          </p:cNvPr>
          <p:cNvSpPr/>
          <p:nvPr/>
        </p:nvSpPr>
        <p:spPr>
          <a:xfrm>
            <a:off x="150920" y="150920"/>
            <a:ext cx="11869445" cy="6564093"/>
          </a:xfrm>
          <a:prstGeom prst="roundRect">
            <a:avLst/>
          </a:prstGeom>
          <a:noFill/>
          <a:ln w="38100">
            <a:solidFill>
              <a:srgbClr val="CD8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7071309-EFAA-8D5A-1763-466CB866D59E}"/>
              </a:ext>
            </a:extLst>
          </p:cNvPr>
          <p:cNvSpPr txBox="1"/>
          <p:nvPr/>
        </p:nvSpPr>
        <p:spPr>
          <a:xfrm>
            <a:off x="904478" y="2577977"/>
            <a:ext cx="1090307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Professionista sanitario con </a:t>
            </a:r>
            <a:r>
              <a:rPr lang="it-IT" b="1" dirty="0"/>
              <a:t>competenze avanzate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Competenze cliniche organizzative e manageriali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Esplicare ai pazienti le fasi di un </a:t>
            </a:r>
            <a:r>
              <a:rPr lang="it-IT" b="1" dirty="0"/>
              <a:t>percorso assistenziale personalizzato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/>
              <a:t>Garantisce e coordina </a:t>
            </a:r>
            <a:r>
              <a:rPr lang="it-IT" dirty="0"/>
              <a:t>l’applicazione del percorso sanitario previsto da PDTA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Gestisce in regime di </a:t>
            </a:r>
            <a:r>
              <a:rPr lang="it-IT" b="1" dirty="0"/>
              <a:t>collaborazione</a:t>
            </a:r>
            <a:r>
              <a:rPr lang="it-IT" dirty="0"/>
              <a:t> con le componenti del team multidisciplinare le eventuali problematiche reali e/o potenziali di tipo fisico, emotive e psicosociali dell’assistito, dei familiari e dei loro caregiver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Garantisce una </a:t>
            </a:r>
            <a:r>
              <a:rPr lang="it-IT" b="1" dirty="0"/>
              <a:t>continua valutazione </a:t>
            </a:r>
            <a:r>
              <a:rPr lang="it-IT" dirty="0"/>
              <a:t>della qualità assistenziale fornita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/>
              <a:t>Continuo monitoraggio </a:t>
            </a:r>
            <a:r>
              <a:rPr lang="it-IT" dirty="0"/>
              <a:t>delle risorse assegnate per un loro utilizzo ottimale e riduzione degli sprechi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CBB333C-4C34-DD6C-0B0A-EC6F784823B0}"/>
              </a:ext>
            </a:extLst>
          </p:cNvPr>
          <p:cNvSpPr txBox="1"/>
          <p:nvPr/>
        </p:nvSpPr>
        <p:spPr>
          <a:xfrm>
            <a:off x="2687975" y="1348452"/>
            <a:ext cx="679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E848B"/>
                </a:solidFill>
              </a:rPr>
              <a:t>ICM – INFERMIERE CASE MANAGER</a:t>
            </a:r>
          </a:p>
          <a:p>
            <a:pPr algn="ctr"/>
            <a:r>
              <a:rPr lang="it-IT" sz="2800" i="1" dirty="0">
                <a:solidFill>
                  <a:srgbClr val="CE848B"/>
                </a:solidFill>
              </a:rPr>
              <a:t>Un nuovo punto di riferimento</a:t>
            </a:r>
          </a:p>
        </p:txBody>
      </p:sp>
    </p:spTree>
    <p:extLst>
      <p:ext uri="{BB962C8B-B14F-4D97-AF65-F5344CB8AC3E}">
        <p14:creationId xmlns="" xmlns:p14="http://schemas.microsoft.com/office/powerpoint/2010/main" val="4697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5AD8387A-3448-E3AC-DFE1-8B54998D01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9629" y="5349332"/>
            <a:ext cx="1400175" cy="1160949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925BD142-17B8-5C4C-EA50-9DACEF6B68D3}"/>
              </a:ext>
            </a:extLst>
          </p:cNvPr>
          <p:cNvSpPr txBox="1"/>
          <p:nvPr/>
        </p:nvSpPr>
        <p:spPr>
          <a:xfrm>
            <a:off x="823912" y="2743721"/>
            <a:ext cx="2796104" cy="34435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A5A4DEA-06C3-912E-21E2-23E28E61EA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2543" y="275087"/>
            <a:ext cx="6139566" cy="11843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C05178C-2803-19EE-0640-2F9C71C68E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872" y="275087"/>
            <a:ext cx="1877731" cy="1042506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="" xmlns:a16="http://schemas.microsoft.com/office/drawing/2014/main" id="{1BB31D97-7BF2-7895-58B7-FA9B0112921A}"/>
              </a:ext>
            </a:extLst>
          </p:cNvPr>
          <p:cNvSpPr/>
          <p:nvPr/>
        </p:nvSpPr>
        <p:spPr>
          <a:xfrm>
            <a:off x="150920" y="150920"/>
            <a:ext cx="11869445" cy="6564093"/>
          </a:xfrm>
          <a:prstGeom prst="roundRect">
            <a:avLst/>
          </a:prstGeom>
          <a:noFill/>
          <a:ln w="38100">
            <a:solidFill>
              <a:srgbClr val="CD8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="" xmlns:a16="http://schemas.microsoft.com/office/drawing/2014/main" id="{4C064A4D-6B86-85BA-D330-7847A09A33D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17423179"/>
              </p:ext>
            </p:extLst>
          </p:nvPr>
        </p:nvGraphicFramePr>
        <p:xfrm>
          <a:off x="3984988" y="2286000"/>
          <a:ext cx="6991351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3D8AAB08-8F28-F422-F4B7-A6540CA0DABD}"/>
              </a:ext>
            </a:extLst>
          </p:cNvPr>
          <p:cNvSpPr txBox="1"/>
          <p:nvPr/>
        </p:nvSpPr>
        <p:spPr>
          <a:xfrm>
            <a:off x="7187384" y="2743721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8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56DD337B-DA05-B27A-B9E1-6826578B2B82}"/>
              </a:ext>
            </a:extLst>
          </p:cNvPr>
          <p:cNvSpPr txBox="1"/>
          <p:nvPr/>
        </p:nvSpPr>
        <p:spPr>
          <a:xfrm>
            <a:off x="5730255" y="1933227"/>
            <a:ext cx="184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Altre Strutture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DA3BAA8D-F00F-896C-3C64-25B0B5F606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8453" y="3960659"/>
            <a:ext cx="1201802" cy="142148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1D14F2F4-A694-7964-EB9F-34F9A0A8A8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13197" y="4530838"/>
            <a:ext cx="1648055" cy="139084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064E7946-06EC-F21E-B017-8F813E027D7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85393" y="4001618"/>
            <a:ext cx="1233766" cy="1058441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3A879F1A-231D-179B-8E57-F8BA367C9377}"/>
              </a:ext>
            </a:extLst>
          </p:cNvPr>
          <p:cNvSpPr txBox="1"/>
          <p:nvPr/>
        </p:nvSpPr>
        <p:spPr>
          <a:xfrm>
            <a:off x="823912" y="2884870"/>
            <a:ext cx="30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Gennaio 2023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="" xmlns:a16="http://schemas.microsoft.com/office/drawing/2014/main" id="{CE261191-8C27-53FA-8411-919489DD3378}"/>
              </a:ext>
            </a:extLst>
          </p:cNvPr>
          <p:cNvCxnSpPr>
            <a:stCxn id="31" idx="2"/>
          </p:cNvCxnSpPr>
          <p:nvPr/>
        </p:nvCxnSpPr>
        <p:spPr>
          <a:xfrm>
            <a:off x="2338033" y="3254202"/>
            <a:ext cx="6333" cy="1181611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8A3ECF52-2F2B-780D-7694-0DD4AF29EDA3}"/>
              </a:ext>
            </a:extLst>
          </p:cNvPr>
          <p:cNvSpPr txBox="1"/>
          <p:nvPr/>
        </p:nvSpPr>
        <p:spPr>
          <a:xfrm>
            <a:off x="2439223" y="3676844"/>
            <a:ext cx="105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50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73CCC045-FB8F-C229-5D5E-14ADB2E6B0C7}"/>
              </a:ext>
            </a:extLst>
          </p:cNvPr>
          <p:cNvSpPr txBox="1"/>
          <p:nvPr/>
        </p:nvSpPr>
        <p:spPr>
          <a:xfrm>
            <a:off x="875781" y="2383676"/>
            <a:ext cx="279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Intragastric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Balloons (BIB)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A7909A17-0910-7E68-9136-EFB0B021F34C}"/>
              </a:ext>
            </a:extLst>
          </p:cNvPr>
          <p:cNvSpPr txBox="1"/>
          <p:nvPr/>
        </p:nvSpPr>
        <p:spPr>
          <a:xfrm>
            <a:off x="6198244" y="6082887"/>
            <a:ext cx="298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213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4248A21-356E-9AAC-84BC-36E46FE3B681}"/>
              </a:ext>
            </a:extLst>
          </p:cNvPr>
          <p:cNvSpPr txBox="1"/>
          <p:nvPr/>
        </p:nvSpPr>
        <p:spPr>
          <a:xfrm>
            <a:off x="2687975" y="1348452"/>
            <a:ext cx="679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E848B"/>
                </a:solidFill>
              </a:rPr>
              <a:t>INTERVENTI DI CHIRURGIA BARIATRICA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03B3EA-A8D1-78DA-D49D-FDB68940461E}"/>
              </a:ext>
            </a:extLst>
          </p:cNvPr>
          <p:cNvSpPr txBox="1"/>
          <p:nvPr/>
        </p:nvSpPr>
        <p:spPr>
          <a:xfrm>
            <a:off x="6951736" y="2326496"/>
            <a:ext cx="1057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6">
                    <a:lumMod val="50000"/>
                  </a:schemeClr>
                </a:solidFill>
              </a:rPr>
              <a:t>Rimozione BG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0F303D5B-C6A7-9087-DEFF-7E3297A4262A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296628" y="2271781"/>
            <a:ext cx="357552" cy="2104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246F8F4B-8680-A924-EC1D-711324659BF4}"/>
              </a:ext>
            </a:extLst>
          </p:cNvPr>
          <p:cNvCxnSpPr>
            <a:cxnSpLocks/>
            <a:stCxn id="22" idx="2"/>
            <a:endCxn id="6" idx="1"/>
          </p:cNvCxnSpPr>
          <p:nvPr/>
        </p:nvCxnSpPr>
        <p:spPr>
          <a:xfrm>
            <a:off x="6654180" y="2271781"/>
            <a:ext cx="297556" cy="19321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92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8BCDC3AD-DDB7-E1F6-7C9A-B2A2570F16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078" y="1662961"/>
            <a:ext cx="9175426" cy="30470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A5A4DEA-06C3-912E-21E2-23E28E61EA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543" y="275087"/>
            <a:ext cx="6139566" cy="11843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C05178C-2803-19EE-0640-2F9C71C68E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7872" y="275087"/>
            <a:ext cx="1877731" cy="1042506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="" xmlns:a16="http://schemas.microsoft.com/office/drawing/2014/main" id="{1BB31D97-7BF2-7895-58B7-FA9B0112921A}"/>
              </a:ext>
            </a:extLst>
          </p:cNvPr>
          <p:cNvSpPr/>
          <p:nvPr/>
        </p:nvSpPr>
        <p:spPr>
          <a:xfrm>
            <a:off x="150920" y="150920"/>
            <a:ext cx="11869445" cy="6564093"/>
          </a:xfrm>
          <a:prstGeom prst="roundRect">
            <a:avLst/>
          </a:prstGeom>
          <a:noFill/>
          <a:ln w="38100">
            <a:solidFill>
              <a:srgbClr val="CD8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666794E8-984D-3AEB-AA9C-3AD1DCF54D87}"/>
              </a:ext>
            </a:extLst>
          </p:cNvPr>
          <p:cNvSpPr txBox="1"/>
          <p:nvPr/>
        </p:nvSpPr>
        <p:spPr>
          <a:xfrm>
            <a:off x="1157591" y="4322510"/>
            <a:ext cx="347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Accoglienza</a:t>
            </a:r>
          </a:p>
          <a:p>
            <a:pPr algn="ctr"/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Percorso Multidisciplinare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8E5B1BD0-D1A4-B22E-3C1F-C590F13FC90B}"/>
              </a:ext>
            </a:extLst>
          </p:cNvPr>
          <p:cNvSpPr txBox="1"/>
          <p:nvPr/>
        </p:nvSpPr>
        <p:spPr>
          <a:xfrm>
            <a:off x="4630366" y="4322510"/>
            <a:ext cx="347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Assistenza Post-Intervento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2124F76-9425-ED2A-E1F1-4579A3AA3822}"/>
              </a:ext>
            </a:extLst>
          </p:cNvPr>
          <p:cNvSpPr txBox="1"/>
          <p:nvPr/>
        </p:nvSpPr>
        <p:spPr>
          <a:xfrm>
            <a:off x="7924659" y="4322510"/>
            <a:ext cx="347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A31EDD4D-142A-ED9B-38C3-787BBB1AAF76}"/>
              </a:ext>
            </a:extLst>
          </p:cNvPr>
          <p:cNvCxnSpPr>
            <a:cxnSpLocks/>
          </p:cNvCxnSpPr>
          <p:nvPr/>
        </p:nvCxnSpPr>
        <p:spPr>
          <a:xfrm>
            <a:off x="2893979" y="4965653"/>
            <a:ext cx="0" cy="540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B44BD337-9588-F6CE-9B00-F3EBA66A4582}"/>
              </a:ext>
            </a:extLst>
          </p:cNvPr>
          <p:cNvSpPr txBox="1"/>
          <p:nvPr/>
        </p:nvSpPr>
        <p:spPr>
          <a:xfrm>
            <a:off x="1780162" y="5622586"/>
            <a:ext cx="2305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Indagini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Operatorie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="" xmlns:a16="http://schemas.microsoft.com/office/drawing/2014/main" id="{17EC6CB8-99B5-73D9-6DE5-BCFCE71C841B}"/>
              </a:ext>
            </a:extLst>
          </p:cNvPr>
          <p:cNvCxnSpPr>
            <a:cxnSpLocks/>
          </p:cNvCxnSpPr>
          <p:nvPr/>
        </p:nvCxnSpPr>
        <p:spPr>
          <a:xfrm>
            <a:off x="6380645" y="4848923"/>
            <a:ext cx="0" cy="540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326B8B58-166F-B666-3C2A-2FF6C85DD56D}"/>
              </a:ext>
            </a:extLst>
          </p:cNvPr>
          <p:cNvSpPr txBox="1"/>
          <p:nvPr/>
        </p:nvSpPr>
        <p:spPr>
          <a:xfrm>
            <a:off x="4932705" y="5409618"/>
            <a:ext cx="299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Parametri Vitali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Mobilizzazione Precoce (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ERAbS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E4171802-0638-FB12-EC55-66197A0F0D7F}"/>
              </a:ext>
            </a:extLst>
          </p:cNvPr>
          <p:cNvSpPr txBox="1"/>
          <p:nvPr/>
        </p:nvSpPr>
        <p:spPr>
          <a:xfrm>
            <a:off x="4745620" y="6019087"/>
            <a:ext cx="317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CE8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DIMISSIONE </a:t>
            </a:r>
          </a:p>
          <a:p>
            <a:pPr algn="ctr"/>
            <a:r>
              <a:rPr lang="it-IT" sz="1400" dirty="0">
                <a:solidFill>
                  <a:srgbClr val="CE8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(2° giornata post operatoria)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2748EA3-99F8-01B9-3EE9-D1025010CEC3}"/>
              </a:ext>
            </a:extLst>
          </p:cNvPr>
          <p:cNvSpPr txBox="1"/>
          <p:nvPr/>
        </p:nvSpPr>
        <p:spPr>
          <a:xfrm>
            <a:off x="2687975" y="1348452"/>
            <a:ext cx="679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E848B"/>
                </a:solidFill>
              </a:rPr>
              <a:t>IL CASO «DE BELLIS»</a:t>
            </a:r>
            <a:endParaRPr lang="it-IT" sz="2800" i="1" dirty="0">
              <a:solidFill>
                <a:srgbClr val="CE848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3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disegno, clipart, Arte bambini, illustrazione&#10;&#10;Descrizione generata automaticamente">
            <a:extLst>
              <a:ext uri="{FF2B5EF4-FFF2-40B4-BE49-F238E27FC236}">
                <a16:creationId xmlns="" xmlns:a16="http://schemas.microsoft.com/office/drawing/2014/main" id="{4AC20E55-59DF-05F2-5CB8-BCF8735CC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575850"/>
            <a:ext cx="5294715" cy="3706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8483DE3-2007-08D7-39CC-1CF2542A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" y="5477297"/>
            <a:ext cx="2231139" cy="9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91548FE-A1AC-F7B2-47C0-BC71B91A3F16}"/>
              </a:ext>
            </a:extLst>
          </p:cNvPr>
          <p:cNvSpPr txBox="1"/>
          <p:nvPr/>
        </p:nvSpPr>
        <p:spPr>
          <a:xfrm>
            <a:off x="978775" y="2847872"/>
            <a:ext cx="4798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/>
              <a:t>Continuità assistenziale nel</a:t>
            </a:r>
          </a:p>
          <a:p>
            <a:pPr algn="ctr"/>
            <a:r>
              <a:rPr lang="it-IT" sz="2800" i="1" u="sng" dirty="0"/>
              <a:t>TEMPO</a:t>
            </a:r>
          </a:p>
        </p:txBody>
      </p:sp>
    </p:spTree>
    <p:extLst>
      <p:ext uri="{BB962C8B-B14F-4D97-AF65-F5344CB8AC3E}">
        <p14:creationId xmlns="" xmlns:p14="http://schemas.microsoft.com/office/powerpoint/2010/main" val="18205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A5A4DEA-06C3-912E-21E2-23E28E61EA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2543" y="275087"/>
            <a:ext cx="6139566" cy="11843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C05178C-2803-19EE-0640-2F9C71C68E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72" y="275087"/>
            <a:ext cx="1877731" cy="1042506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="" xmlns:a16="http://schemas.microsoft.com/office/drawing/2014/main" id="{1BB31D97-7BF2-7895-58B7-FA9B0112921A}"/>
              </a:ext>
            </a:extLst>
          </p:cNvPr>
          <p:cNvSpPr/>
          <p:nvPr/>
        </p:nvSpPr>
        <p:spPr>
          <a:xfrm>
            <a:off x="150920" y="150920"/>
            <a:ext cx="11869445" cy="6564093"/>
          </a:xfrm>
          <a:prstGeom prst="roundRect">
            <a:avLst/>
          </a:prstGeom>
          <a:noFill/>
          <a:ln w="38100">
            <a:solidFill>
              <a:srgbClr val="CD8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FEFCBA2-D8E2-14E4-52AD-9F9D768CAB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838" y="1926501"/>
            <a:ext cx="10418323" cy="202127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0C7C0A5-4E9D-9784-C983-1D0949215996}"/>
              </a:ext>
            </a:extLst>
          </p:cNvPr>
          <p:cNvSpPr txBox="1"/>
          <p:nvPr/>
        </p:nvSpPr>
        <p:spPr>
          <a:xfrm>
            <a:off x="1047872" y="3702608"/>
            <a:ext cx="2249805" cy="82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VISITA CHIRURGICA</a:t>
            </a:r>
          </a:p>
          <a:p>
            <a:pPr>
              <a:lnSpc>
                <a:spcPct val="150000"/>
              </a:lnSpc>
            </a:pP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Rimozione di sutura</a:t>
            </a:r>
          </a:p>
          <a:p>
            <a:pPr>
              <a:lnSpc>
                <a:spcPct val="150000"/>
              </a:lnSpc>
            </a:pP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Valutazione condizioni generali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9E2222E-D932-7E64-422B-8C891D9FD717}"/>
              </a:ext>
            </a:extLst>
          </p:cNvPr>
          <p:cNvSpPr txBox="1"/>
          <p:nvPr/>
        </p:nvSpPr>
        <p:spPr>
          <a:xfrm>
            <a:off x="4761894" y="3719912"/>
            <a:ext cx="2336985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VISITA ENDOCRINOLOGICA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Esami Ematochimici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0452F68D-8557-D30E-60BF-EC8F073C8414}"/>
              </a:ext>
            </a:extLst>
          </p:cNvPr>
          <p:cNvSpPr txBox="1"/>
          <p:nvPr/>
        </p:nvSpPr>
        <p:spPr>
          <a:xfrm>
            <a:off x="7082099" y="3702608"/>
            <a:ext cx="362944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VISITA ENDOCRINOLOGICA 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Esami Ematochimici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Eco-addome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="" xmlns:a16="http://schemas.microsoft.com/office/drawing/2014/main" id="{DE0AF921-02EA-CBDF-0B72-EB65ACCFD18A}"/>
              </a:ext>
            </a:extLst>
          </p:cNvPr>
          <p:cNvSpPr/>
          <p:nvPr/>
        </p:nvSpPr>
        <p:spPr>
          <a:xfrm rot="5400000">
            <a:off x="5361317" y="269392"/>
            <a:ext cx="1138136" cy="1097389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8813FEAB-2A72-FAAF-5C4D-C8A1C4648CF3}"/>
              </a:ext>
            </a:extLst>
          </p:cNvPr>
          <p:cNvSpPr txBox="1"/>
          <p:nvPr/>
        </p:nvSpPr>
        <p:spPr>
          <a:xfrm>
            <a:off x="4245631" y="6215140"/>
            <a:ext cx="437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E8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Multidisciplinare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F391564E-8898-4699-6753-63F1914BECCD}"/>
              </a:ext>
            </a:extLst>
          </p:cNvPr>
          <p:cNvSpPr txBox="1"/>
          <p:nvPr/>
        </p:nvSpPr>
        <p:spPr>
          <a:xfrm>
            <a:off x="4385389" y="4802022"/>
            <a:ext cx="478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 DIETISTICI  E PSICOLOGICI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cadenza mensile per il primo anno,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tre mesi nel secondo anno;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annuali dal terzo anno (eccetto in casi di necessità)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E6E56B9-1D20-1584-8BDF-29600FCEC2BC}"/>
              </a:ext>
            </a:extLst>
          </p:cNvPr>
          <p:cNvSpPr txBox="1"/>
          <p:nvPr/>
        </p:nvSpPr>
        <p:spPr>
          <a:xfrm>
            <a:off x="2687975" y="1348452"/>
            <a:ext cx="679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E848B"/>
                </a:solidFill>
              </a:rPr>
              <a:t>FOLLOW UP</a:t>
            </a:r>
            <a:endParaRPr lang="it-IT" sz="2800" i="1" dirty="0">
              <a:solidFill>
                <a:srgbClr val="CE848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7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6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4D726DB-C8F3-48AD-C45B-CF7893D2D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94" y="157294"/>
            <a:ext cx="6543412" cy="654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21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9605" y="1828800"/>
            <a:ext cx="9632789" cy="4615031"/>
          </a:xfrm>
          <a:prstGeom prst="rect">
            <a:avLst/>
          </a:prstGeom>
          <a:ln>
            <a:noFill/>
          </a:ln>
        </p:spPr>
      </p:pic>
      <p:sp>
        <p:nvSpPr>
          <p:cNvPr id="6" name="Titolo 5">
            <a:extLst>
              <a:ext uri="{FF2B5EF4-FFF2-40B4-BE49-F238E27FC236}">
                <a16:creationId xmlns="" xmlns:a16="http://schemas.microsoft.com/office/drawing/2014/main" id="{414FDD88-6E6F-40D7-3431-C2B6185B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48" y="88921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L'Organizzazione Mondiale della Sanità (OMS) </a:t>
            </a:r>
            <a:r>
              <a:rPr lang="it-IT" sz="2000" b="0" dirty="0">
                <a:solidFill>
                  <a:schemeClr val="bg2">
                    <a:lumMod val="25000"/>
                  </a:schemeClr>
                </a:solidFill>
              </a:rPr>
              <a:t>definisce l'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obesità</a:t>
            </a:r>
            <a:r>
              <a:rPr lang="it-IT" sz="2000" b="0" dirty="0">
                <a:solidFill>
                  <a:schemeClr val="bg2">
                    <a:lumMod val="25000"/>
                  </a:schemeClr>
                </a:solidFill>
              </a:rPr>
              <a:t> come una condizione in cui l'indice di massa corporea (IMC) è uguale o superiore a 30 kg/m2. L'IMC è l'indicatore più utilizzato per definire le condizioni di sovrappeso/obesità, con sovrappeso definito da un IMC tra 25 e 29,99 kg/m2. </a:t>
            </a:r>
            <a:br>
              <a:rPr lang="it-IT" sz="2000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2000" b="0" dirty="0">
                <a:solidFill>
                  <a:schemeClr val="bg2">
                    <a:lumMod val="25000"/>
                  </a:schemeClr>
                </a:solidFill>
              </a:rPr>
              <a:t>L'obesità può comportare rischi per la salute, tra cui diabete di tipo 2, malattie cardiache e aumentato rischio di alcuni tipi di cancro.</a:t>
            </a:r>
            <a:r>
              <a:rPr lang="it-IT" b="0" dirty="0"/>
              <a:t/>
            </a:r>
            <a:br>
              <a:rPr lang="it-IT" b="0" dirty="0"/>
            </a:br>
            <a:endParaRPr lang="it-IT" b="0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4892D38-094F-ADDB-0545-C647E999DB1B}"/>
              </a:ext>
            </a:extLst>
          </p:cNvPr>
          <p:cNvSpPr txBox="1"/>
          <p:nvPr/>
        </p:nvSpPr>
        <p:spPr>
          <a:xfrm>
            <a:off x="7242757" y="1634474"/>
            <a:ext cx="3141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1" u="none" strike="noStrike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WHO </a:t>
            </a:r>
            <a:r>
              <a:rPr lang="it-IT" sz="1200" b="0" i="1" u="none" strike="noStrike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European</a:t>
            </a:r>
            <a:r>
              <a:rPr lang="it-IT" sz="1200" b="0" i="1" u="none" strike="noStrike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200" b="0" i="1" u="none" strike="noStrike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Regional</a:t>
            </a:r>
            <a:r>
              <a:rPr lang="it-IT" sz="1200" b="0" i="1" u="none" strike="noStrike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200" b="0" i="1" u="none" strike="noStrike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Obesity</a:t>
            </a:r>
            <a:r>
              <a:rPr lang="it-IT" sz="1200" b="0" i="1" u="none" strike="noStrike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tillium Web" panose="020F0502020204030204" pitchFamily="2" charset="0"/>
                <a:hlinkClick r:id="rId3" tooltip="Link esterno su nuova finestr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Report 2022</a:t>
            </a:r>
            <a:endParaRPr lang="it-IT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9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90" y="3282564"/>
            <a:ext cx="3631610" cy="29287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Grazie per l’attenzione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470" y="3597410"/>
            <a:ext cx="6629372" cy="2899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4B88C99-6B17-A3BB-980D-EB456E9F8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12" b="1009"/>
          <a:stretch/>
        </p:blipFill>
        <p:spPr>
          <a:xfrm>
            <a:off x="9720745" y="1689802"/>
            <a:ext cx="2201097" cy="17784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F1D1BB2-56B1-A11A-62C1-8B5F1F10FA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" t="-15860" r="-1787" b="15860"/>
          <a:stretch/>
        </p:blipFill>
        <p:spPr>
          <a:xfrm>
            <a:off x="9700088" y="-125875"/>
            <a:ext cx="2339490" cy="168648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F4BAF42F-5B32-2AA9-6826-330B8E0A1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18" y="501178"/>
            <a:ext cx="2447283" cy="244728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B380ED84-74A0-BD0C-74DD-0D5E41C2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91" y="267119"/>
            <a:ext cx="1640722" cy="291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885" y="3051868"/>
            <a:ext cx="8693150" cy="3655824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2766349" y="3289300"/>
            <a:ext cx="625033" cy="248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866900" y="1045340"/>
            <a:ext cx="85725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La Puglia è tra le regioni più a rischio</a:t>
            </a:r>
          </a:p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Circa il 12,0% della popolazione pugliese è affetta da obesità.</a:t>
            </a:r>
            <a:endParaRPr lang="it-IT" sz="2400" dirty="0"/>
          </a:p>
          <a:p>
            <a:pPr algn="ctr"/>
            <a:endParaRPr lang="it-IT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1100" dirty="0">
                <a:solidFill>
                  <a:srgbClr val="FF0000"/>
                </a:solidFill>
              </a:rPr>
              <a:t>“</a:t>
            </a:r>
            <a:r>
              <a:rPr lang="it-IT" sz="1100" dirty="0" err="1">
                <a:solidFill>
                  <a:srgbClr val="FF0000"/>
                </a:solidFill>
              </a:rPr>
              <a:t>Osservasalute</a:t>
            </a:r>
            <a:r>
              <a:rPr lang="it-IT" sz="1100" dirty="0">
                <a:solidFill>
                  <a:srgbClr val="FF0000"/>
                </a:solidFill>
              </a:rPr>
              <a:t> 2016”: risultati dell’indagine Multiscopo dell’ISTAT “Aspetti della vita quotidiana”, e del Centro Nazionale di Epidemiologia, Sorveglianza e Promozione della Salute</a:t>
            </a:r>
          </a:p>
        </p:txBody>
      </p:sp>
    </p:spTree>
    <p:extLst>
      <p:ext uri="{BB962C8B-B14F-4D97-AF65-F5344CB8AC3E}">
        <p14:creationId xmlns="" xmlns:p14="http://schemas.microsoft.com/office/powerpoint/2010/main" val="6394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5D0697B-CBDA-E22D-92B1-79F27699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2412"/>
          </a:xfrm>
        </p:spPr>
        <p:txBody>
          <a:bodyPr/>
          <a:lstStyle/>
          <a:p>
            <a:pPr algn="ctr"/>
            <a:r>
              <a:rPr lang="en-US" dirty="0"/>
              <a:t>   Le NUOVE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2D05EFA-9B15-E97E-D16A-9D3E3C8C3F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080" y="1825625"/>
            <a:ext cx="4365840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F9201B13-AC67-6BFE-34FE-A860C450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0383" y="2511467"/>
            <a:ext cx="5181600" cy="1325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/>
              <a:t>La presa in </a:t>
            </a:r>
            <a:r>
              <a:rPr lang="en-US" sz="3200" b="1" dirty="0" err="1"/>
              <a:t>carico</a:t>
            </a:r>
            <a:r>
              <a:rPr lang="en-US" sz="3200" b="1" dirty="0"/>
              <a:t> del </a:t>
            </a:r>
            <a:r>
              <a:rPr lang="en-US" sz="3200" b="1" dirty="0" err="1"/>
              <a:t>paziente</a:t>
            </a:r>
            <a:r>
              <a:rPr lang="en-US" sz="3200" b="1" dirty="0"/>
              <a:t> </a:t>
            </a:r>
            <a:r>
              <a:rPr lang="en-US" sz="3200" b="1" dirty="0" err="1"/>
              <a:t>nel</a:t>
            </a:r>
            <a:r>
              <a:rPr lang="en-US" sz="3200" b="1" dirty="0"/>
              <a:t> nostro </a:t>
            </a:r>
            <a:r>
              <a:rPr lang="en-US" sz="3200" b="1" dirty="0" err="1"/>
              <a:t>istituto</a:t>
            </a:r>
            <a:r>
              <a:rPr lang="en-US" sz="3200" b="1" dirty="0"/>
              <a:t> è </a:t>
            </a:r>
            <a:r>
              <a:rPr lang="en-US" sz="3200" b="1" dirty="0" err="1"/>
              <a:t>regolata</a:t>
            </a:r>
            <a:r>
              <a:rPr lang="en-US" sz="3200" b="1" dirty="0"/>
              <a:t> dal </a:t>
            </a:r>
            <a:r>
              <a:rPr lang="en-US" sz="3200" b="1" i="1" u="sng" dirty="0">
                <a:solidFill>
                  <a:schemeClr val="bg2">
                    <a:lumMod val="75000"/>
                  </a:schemeClr>
                </a:solidFill>
              </a:rPr>
              <a:t>team </a:t>
            </a:r>
            <a:r>
              <a:rPr lang="en-US" sz="3200" b="1" i="1" u="sng" dirty="0" err="1">
                <a:solidFill>
                  <a:schemeClr val="bg2">
                    <a:lumMod val="75000"/>
                  </a:schemeClr>
                </a:solidFill>
              </a:rPr>
              <a:t>multidisciplinare</a:t>
            </a:r>
            <a:r>
              <a:rPr lang="en-US" sz="3200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/>
              <a:t>impostato</a:t>
            </a:r>
            <a:r>
              <a:rPr lang="en-US" sz="3200" b="1" dirty="0"/>
              <a:t> </a:t>
            </a:r>
            <a:r>
              <a:rPr lang="en-US" sz="3200" b="1" dirty="0" err="1"/>
              <a:t>sulle</a:t>
            </a:r>
            <a:r>
              <a:rPr lang="en-US" sz="3200" b="1" dirty="0"/>
              <a:t> </a:t>
            </a:r>
            <a:r>
              <a:rPr lang="en-US" sz="3200" b="1" dirty="0" err="1"/>
              <a:t>nuove</a:t>
            </a:r>
            <a:r>
              <a:rPr lang="en-US" sz="3200" b="1" dirty="0"/>
              <a:t>  </a:t>
            </a:r>
            <a:r>
              <a:rPr lang="en-US" sz="3200" b="1" dirty="0" err="1"/>
              <a:t>linee</a:t>
            </a:r>
            <a:r>
              <a:rPr lang="en-US" sz="3200" b="1" dirty="0"/>
              <a:t> </a:t>
            </a:r>
            <a:r>
              <a:rPr lang="en-US" sz="3200" b="1" dirty="0" err="1"/>
              <a:t>guida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S.I.C.OB. </a:t>
            </a:r>
          </a:p>
        </p:txBody>
      </p:sp>
    </p:spTree>
    <p:extLst>
      <p:ext uri="{BB962C8B-B14F-4D97-AF65-F5344CB8AC3E}">
        <p14:creationId xmlns="" xmlns:p14="http://schemas.microsoft.com/office/powerpoint/2010/main" val="14064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tone animato&#10;&#10;Descrizione generata automaticamente">
            <a:extLst>
              <a:ext uri="{FF2B5EF4-FFF2-40B4-BE49-F238E27FC236}">
                <a16:creationId xmlns="" xmlns:a16="http://schemas.microsoft.com/office/drawing/2014/main" id="{8F2CE890-1702-C94C-8C02-D7D2F920D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21" y="2506"/>
            <a:ext cx="9811821" cy="68682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9264AE9-3B14-D77D-F2F7-2D21F715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70138"/>
            <a:ext cx="2231139" cy="9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3CCE322-1299-EA43-101A-C525CA0CC19A}"/>
              </a:ext>
            </a:extLst>
          </p:cNvPr>
          <p:cNvSpPr txBox="1"/>
          <p:nvPr/>
        </p:nvSpPr>
        <p:spPr>
          <a:xfrm>
            <a:off x="1416121" y="164384"/>
            <a:ext cx="981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Totale Presa in Carico del Paziente</a:t>
            </a:r>
          </a:p>
        </p:txBody>
      </p:sp>
    </p:spTree>
    <p:extLst>
      <p:ext uri="{BB962C8B-B14F-4D97-AF65-F5344CB8AC3E}">
        <p14:creationId xmlns="" xmlns:p14="http://schemas.microsoft.com/office/powerpoint/2010/main" val="4004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="" xmlns:a16="http://schemas.microsoft.com/office/drawing/2014/main" id="{3A3A96F4-D336-58DC-A2CA-1600E4E6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572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it-IT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4" name="Text Box 3">
            <a:extLst>
              <a:ext uri="{FF2B5EF4-FFF2-40B4-BE49-F238E27FC236}">
                <a16:creationId xmlns="" xmlns:a16="http://schemas.microsoft.com/office/drawing/2014/main" id="{92A970ED-8060-DC02-FE48-AB40B3F0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7165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it-IT" dirty="0">
              <a:latin typeface="Times New Roman" panose="02020603050405020304" pitchFamily="18" charset="0"/>
            </a:endParaRPr>
          </a:p>
        </p:txBody>
      </p:sp>
      <p:sp>
        <p:nvSpPr>
          <p:cNvPr id="49155" name="Text Box 4">
            <a:extLst>
              <a:ext uri="{FF2B5EF4-FFF2-40B4-BE49-F238E27FC236}">
                <a16:creationId xmlns="" xmlns:a16="http://schemas.microsoft.com/office/drawing/2014/main" id="{52F336BD-456D-F28C-54D6-FBBEFC9DD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88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it-IT" i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5">
            <a:extLst>
              <a:ext uri="{FF2B5EF4-FFF2-40B4-BE49-F238E27FC236}">
                <a16:creationId xmlns="" xmlns:a16="http://schemas.microsoft.com/office/drawing/2014/main" id="{E58D3538-EEED-9492-97B4-501C82FC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00250"/>
            <a:ext cx="800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^"/>
            </a:pPr>
            <a:endParaRPr lang="en-US" altLang="it-IT" sz="2100" dirty="0">
              <a:latin typeface="Times New Roman" panose="02020603050405020304" pitchFamily="18" charset="0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="" xmlns:a16="http://schemas.microsoft.com/office/drawing/2014/main" id="{FC9E211E-B5EB-01BE-A670-203213D8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63638"/>
            <a:ext cx="1132840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indent="287338"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alt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 valutazione diagnostica integrata consente all’équipe di programmare una scelta terapeutica mirata alla condizione clinico-nutrizionale e psicologica di ciascun paziente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endParaRPr lang="it-IT" altLang="it-IT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it-IT" altLang="it-IT" sz="28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Scelta dell’intervento chirurgico</a:t>
            </a:r>
          </a:p>
        </p:txBody>
      </p:sp>
      <p:sp>
        <p:nvSpPr>
          <p:cNvPr id="49158" name="AutoShape 8">
            <a:extLst>
              <a:ext uri="{FF2B5EF4-FFF2-40B4-BE49-F238E27FC236}">
                <a16:creationId xmlns="" xmlns:a16="http://schemas.microsoft.com/office/drawing/2014/main" id="{4535FA24-C45C-FA66-5EF2-5E65D27E5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258" y="2581237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dirty="0"/>
          </a:p>
        </p:txBody>
      </p:sp>
      <p:sp>
        <p:nvSpPr>
          <p:cNvPr id="49159" name="CasellaDiTesto 8">
            <a:extLst>
              <a:ext uri="{FF2B5EF4-FFF2-40B4-BE49-F238E27FC236}">
                <a16:creationId xmlns="" xmlns:a16="http://schemas.microsoft.com/office/drawing/2014/main" id="{3562737B-B512-6372-072B-675C9114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618" y="5713413"/>
            <a:ext cx="1367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b="0" dirty="0">
                <a:solidFill>
                  <a:schemeClr val="bg1"/>
                </a:solidFill>
                <a:latin typeface="Comic Sans MS" panose="030F0902030302020204" pitchFamily="66" charset="0"/>
              </a:rPr>
              <a:t>C. </a:t>
            </a:r>
            <a:r>
              <a:rPr lang="it-IT" altLang="it-IT" sz="1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Giardiello</a:t>
            </a:r>
            <a:endParaRPr lang="it-IT" altLang="it-IT" sz="1200" b="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0C2525D-092C-D2E6-810E-228631D70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01" y="4265980"/>
            <a:ext cx="2163193" cy="19742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1EF7652-9092-CB48-6B42-CA584E399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87" y="4190040"/>
            <a:ext cx="2166204" cy="20585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4D97FD6-B396-BB02-A619-0F9367FB3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551792"/>
            <a:ext cx="2209800" cy="1714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9862" y="112850"/>
            <a:ext cx="9446002" cy="6632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825" y="102084"/>
            <a:ext cx="9412448" cy="665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WhatsApp Image 2024-05-15 at 07.49.58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4055" y="2268186"/>
            <a:ext cx="3797736" cy="3648295"/>
          </a:xfrm>
          <a:prstGeom prst="rect">
            <a:avLst/>
          </a:prstGeom>
        </p:spPr>
      </p:pic>
      <p:pic>
        <p:nvPicPr>
          <p:cNvPr id="9" name="Immagine 8" descr="WhatsApp Image 2024-05-15 at 07.49.58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296" y="2280062"/>
            <a:ext cx="3703530" cy="3728852"/>
          </a:xfrm>
          <a:prstGeom prst="rect">
            <a:avLst/>
          </a:prstGeom>
        </p:spPr>
      </p:pic>
      <p:pic>
        <p:nvPicPr>
          <p:cNvPr id="10" name="Immagine 9" descr="WhatsApp Image 2024-05-15 at 08.13.1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1055" y="2280062"/>
            <a:ext cx="3825830" cy="367541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15081" y="716692"/>
            <a:ext cx="10672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OPEN DAY 10-11 MAGGIO 2024</a:t>
            </a:r>
            <a:endParaRPr lang="it-IT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459</TotalTime>
  <Words>492</Words>
  <Application>Microsoft Office PowerPoint</Application>
  <PresentationFormat>Personalizzato</PresentationFormat>
  <Paragraphs>81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RetrospectVTI</vt:lpstr>
      <vt:lpstr>CASE MANAGEMENT E PRESA IN CARICO:   ESPERIENZA DELL’IRCCS SAVERIO DE BELLIS</vt:lpstr>
      <vt:lpstr>L'Organizzazione Mondiale della Sanità (OMS) definisce l'obesità come una condizione in cui l'indice di massa corporea (IMC) è uguale o superiore a 30 kg/m2. L'IMC è l'indicatore più utilizzato per definire le condizioni di sovrappeso/obesità, con sovrappeso definito da un IMC tra 25 e 29,99 kg/m2.  L'obesità può comportare rischi per la salute, tra cui diabete di tipo 2, malattie cardiache e aumentato rischio di alcuni tipi di cancro. </vt:lpstr>
      <vt:lpstr>Diapositiva 3</vt:lpstr>
      <vt:lpstr>   Le NUOVE Linee Guida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Portatile01</cp:lastModifiedBy>
  <cp:revision>60</cp:revision>
  <dcterms:created xsi:type="dcterms:W3CDTF">2022-02-27T17:36:31Z</dcterms:created>
  <dcterms:modified xsi:type="dcterms:W3CDTF">2024-05-15T07:38:01Z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